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60" r:id="rId10"/>
    <p:sldId id="261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5DDB-9817-4029-B067-FE8877600855}" type="datetimeFigureOut">
              <a:rPr lang="ru-RU" smtClean="0"/>
              <a:t>21.07.2018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62FE-BF5E-43ED-8FC7-24AC02EB1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5DDB-9817-4029-B067-FE8877600855}" type="datetimeFigureOut">
              <a:rPr lang="ru-RU" smtClean="0"/>
              <a:t>21.07.2018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62FE-BF5E-43ED-8FC7-24AC02EB1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5DDB-9817-4029-B067-FE8877600855}" type="datetimeFigureOut">
              <a:rPr lang="ru-RU" smtClean="0"/>
              <a:t>21.07.2018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62FE-BF5E-43ED-8FC7-24AC02EB18A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5DDB-9817-4029-B067-FE8877600855}" type="datetimeFigureOut">
              <a:rPr lang="ru-RU" smtClean="0"/>
              <a:t>21.07.2018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62FE-BF5E-43ED-8FC7-24AC02EB18A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5DDB-9817-4029-B067-FE8877600855}" type="datetimeFigureOut">
              <a:rPr lang="ru-RU" smtClean="0"/>
              <a:t>21.07.2018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62FE-BF5E-43ED-8FC7-24AC02EB1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5DDB-9817-4029-B067-FE8877600855}" type="datetimeFigureOut">
              <a:rPr lang="ru-RU" smtClean="0"/>
              <a:t>21.07.2018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62FE-BF5E-43ED-8FC7-24AC02EB18A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5DDB-9817-4029-B067-FE8877600855}" type="datetimeFigureOut">
              <a:rPr lang="ru-RU" smtClean="0"/>
              <a:t>21.07.2018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62FE-BF5E-43ED-8FC7-24AC02EB1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5DDB-9817-4029-B067-FE8877600855}" type="datetimeFigureOut">
              <a:rPr lang="ru-RU" smtClean="0"/>
              <a:t>21.07.2018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62FE-BF5E-43ED-8FC7-24AC02EB1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5DDB-9817-4029-B067-FE8877600855}" type="datetimeFigureOut">
              <a:rPr lang="ru-RU" smtClean="0"/>
              <a:t>21.07.2018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62FE-BF5E-43ED-8FC7-24AC02EB1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5DDB-9817-4029-B067-FE8877600855}" type="datetimeFigureOut">
              <a:rPr lang="ru-RU" smtClean="0"/>
              <a:t>21.07.2018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62FE-BF5E-43ED-8FC7-24AC02EB18A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5DDB-9817-4029-B067-FE8877600855}" type="datetimeFigureOut">
              <a:rPr lang="ru-RU" smtClean="0"/>
              <a:t>21.07.2018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62FE-BF5E-43ED-8FC7-24AC02EB18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CC15DDB-9817-4029-B067-FE8877600855}" type="datetimeFigureOut">
              <a:rPr lang="ru-RU" smtClean="0"/>
              <a:t>21.07.2018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1E862FE-BF5E-43ED-8FC7-24AC02EB18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channel/UCGIER0gxquw5dD6cRUwGDmg" TargetMode="External"/><Relationship Id="rId2" Type="http://schemas.openxmlformats.org/officeDocument/2006/relationships/hyperlink" Target="http://www.shaudinis.ru/om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ОМС – медицинская организация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Информационная система для  автоматизации деятельности </a:t>
            </a:r>
            <a:r>
              <a:rPr lang="ru-RU" dirty="0">
                <a:solidFill>
                  <a:schemeClr val="tx1"/>
                </a:solidFill>
              </a:rPr>
              <a:t>отдела статистики медицинской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44574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92896"/>
            <a:ext cx="8640960" cy="40324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Программа </a:t>
            </a:r>
            <a:r>
              <a:rPr lang="ru-RU" dirty="0">
                <a:solidFill>
                  <a:srgbClr val="FF0000"/>
                </a:solidFill>
              </a:rPr>
              <a:t>ОМС – МО распространяется </a:t>
            </a:r>
            <a:r>
              <a:rPr lang="ru-RU" dirty="0" smtClean="0">
                <a:solidFill>
                  <a:srgbClr val="FF0000"/>
                </a:solidFill>
              </a:rPr>
              <a:t>бесплатно,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на условиях лицензионного соглашения 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Для </a:t>
            </a:r>
            <a:r>
              <a:rPr lang="ru-RU" dirty="0"/>
              <a:t>ознакомления программу можно скачать по ссылке 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shaudinis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oms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Инструкции по установке и начальной настройке 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shaudinis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oms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Наш канал на </a:t>
            </a:r>
            <a:r>
              <a:rPr lang="ru-RU" dirty="0" err="1" smtClean="0"/>
              <a:t>youtube</a:t>
            </a:r>
            <a:r>
              <a:rPr lang="ru-RU" dirty="0" smtClean="0"/>
              <a:t>, </a:t>
            </a:r>
            <a:r>
              <a:rPr lang="ru-RU" dirty="0"/>
              <a:t>где размещены материалы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 информационной системе «ОМС-МО» </a:t>
            </a:r>
            <a:endParaRPr lang="ru-RU" dirty="0"/>
          </a:p>
          <a:p>
            <a:pPr marL="0" indent="0" algn="ctr">
              <a:buNone/>
            </a:pPr>
            <a:r>
              <a:rPr lang="ru-RU" u="sng" dirty="0" smtClean="0">
                <a:hlinkClick r:id="rId3"/>
              </a:rPr>
              <a:t>www.youtube.com/channel/UCGIER0gxquw5dD6cRUwGDmg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Способ распространения </a:t>
            </a:r>
            <a:r>
              <a:rPr lang="ru-RU" b="1" dirty="0" smtClean="0"/>
              <a:t>ИС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29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1524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37448"/>
            <a:ext cx="8640960" cy="43678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Остались вопросы, задайте их удобным для Вас способом: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Телефон: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+7(924)214-88-03 </a:t>
            </a:r>
            <a:r>
              <a:rPr lang="ru-RU" dirty="0" smtClean="0">
                <a:solidFill>
                  <a:schemeClr val="tx1"/>
                </a:solidFill>
              </a:rPr>
              <a:t>Константин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+</a:t>
            </a:r>
            <a:r>
              <a:rPr lang="ru-RU" dirty="0" smtClean="0">
                <a:solidFill>
                  <a:schemeClr val="tx1"/>
                </a:solidFill>
              </a:rPr>
              <a:t>7(999)080-52-56 </a:t>
            </a:r>
            <a:r>
              <a:rPr lang="ru-RU" dirty="0" smtClean="0">
                <a:solidFill>
                  <a:schemeClr val="tx1"/>
                </a:solidFill>
              </a:rPr>
              <a:t>Екатерина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E-MAIL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shaudinis@hotmail.com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web: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www.shaudinis.ru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93504"/>
            <a:ext cx="8280919" cy="44644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ФЗ </a:t>
            </a:r>
            <a:r>
              <a:rPr lang="ru-RU" dirty="0"/>
              <a:t>об обязательном медицинском страховании в Российской федерации №326 ФЗ от </a:t>
            </a:r>
            <a:r>
              <a:rPr lang="ru-RU" dirty="0" smtClean="0"/>
              <a:t>29.10.2010 г.</a:t>
            </a:r>
          </a:p>
          <a:p>
            <a:pPr algn="just"/>
            <a:r>
              <a:rPr lang="ru-RU" dirty="0"/>
              <a:t>Правила </a:t>
            </a:r>
            <a:r>
              <a:rPr lang="ru-RU" dirty="0" smtClean="0"/>
              <a:t>ОМС, </a:t>
            </a:r>
            <a:r>
              <a:rPr lang="ru-RU" dirty="0"/>
              <a:t>утвержденные Приказом Министерства здравоохранения и социального развития Российской Федерации №158н </a:t>
            </a:r>
            <a:r>
              <a:rPr lang="ru-RU" dirty="0" smtClean="0"/>
              <a:t>от 28.02.2011 г.</a:t>
            </a:r>
          </a:p>
          <a:p>
            <a:pPr algn="just"/>
            <a:r>
              <a:rPr lang="ru-RU" dirty="0"/>
              <a:t>Приказ </a:t>
            </a:r>
            <a:r>
              <a:rPr lang="ru-RU" dirty="0" smtClean="0"/>
              <a:t>ФФОМС </a:t>
            </a:r>
            <a:r>
              <a:rPr lang="ru-RU" dirty="0"/>
              <a:t>об утверждении общих принципов построения и функционирования информационных систем и порядка информационного взаимодействия в сфере ОМС №79 от 07.04.2011 </a:t>
            </a:r>
            <a:r>
              <a:rPr lang="ru-RU" dirty="0" smtClean="0"/>
              <a:t>года</a:t>
            </a:r>
          </a:p>
          <a:p>
            <a:pPr algn="just"/>
            <a:r>
              <a:rPr lang="ru-RU" dirty="0" smtClean="0"/>
              <a:t>Соглашение о тарифах на оплату медицинской помощи по ОМС на территории Хабаровского края от 22.12.2017 (с доп. Соглашениями)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 правовые акты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94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20888"/>
            <a:ext cx="8640959" cy="370527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Ввод и импорт информации </a:t>
            </a:r>
            <a:r>
              <a:rPr lang="ru-RU" dirty="0"/>
              <a:t>из стороннего ПО (в том числе Пациент</a:t>
            </a:r>
            <a:r>
              <a:rPr lang="ru-RU" dirty="0" smtClean="0"/>
              <a:t>) об </a:t>
            </a:r>
            <a:r>
              <a:rPr lang="ru-RU" dirty="0"/>
              <a:t>оказанной медицинской </a:t>
            </a:r>
            <a:r>
              <a:rPr lang="ru-RU" dirty="0" smtClean="0"/>
              <a:t>помощи;</a:t>
            </a:r>
          </a:p>
          <a:p>
            <a:r>
              <a:rPr lang="ru-RU" dirty="0"/>
              <a:t>Персонифицированный учет медицинской помощи, оказанной застрахованным лицам в сфере </a:t>
            </a:r>
            <a:r>
              <a:rPr lang="ru-RU" dirty="0" smtClean="0"/>
              <a:t>ОМС;</a:t>
            </a:r>
          </a:p>
          <a:p>
            <a:pPr lvl="0"/>
            <a:r>
              <a:rPr lang="ru-RU" dirty="0"/>
              <a:t>Ведение нормативно-правовой информации в сфере ОМС: </a:t>
            </a:r>
            <a:r>
              <a:rPr lang="ru-RU" dirty="0" smtClean="0"/>
              <a:t> справочники </a:t>
            </a:r>
            <a:r>
              <a:rPr lang="ru-RU" dirty="0"/>
              <a:t>федерального уровня, регионального уровня, уровня </a:t>
            </a:r>
            <a:r>
              <a:rPr lang="ru-RU" dirty="0" smtClean="0"/>
              <a:t>МО, специализированные </a:t>
            </a:r>
            <a:r>
              <a:rPr lang="ru-RU" dirty="0"/>
              <a:t>справочники по ведению МЭК, МЭЭ; </a:t>
            </a:r>
            <a:endParaRPr lang="ru-RU" dirty="0" smtClean="0"/>
          </a:p>
          <a:p>
            <a:pPr lvl="0"/>
            <a:r>
              <a:rPr lang="ru-RU" dirty="0" smtClean="0"/>
              <a:t>Формирование </a:t>
            </a:r>
            <a:r>
              <a:rPr lang="ru-RU" dirty="0"/>
              <a:t>и отправка сообщений в ТФОМС с реестрами счета за оказанную медицинскую </a:t>
            </a:r>
            <a:r>
              <a:rPr lang="ru-RU" dirty="0" smtClean="0"/>
              <a:t>помощь;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</a:t>
            </a:r>
            <a:r>
              <a:rPr lang="ru-RU" dirty="0" smtClean="0"/>
              <a:t>функции ИС ОМС-МО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40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4973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Взаимодействие со сторонними информационными системами (такими, как например, в Хабаровском крае </a:t>
            </a:r>
            <a:r>
              <a:rPr lang="ru-RU" dirty="0" smtClean="0"/>
              <a:t>- РЕФОМС</a:t>
            </a:r>
            <a:r>
              <a:rPr lang="ru-RU" dirty="0"/>
              <a:t>, Пациент, ИС «БАРС. Здравоохранение - ТФОМС</a:t>
            </a:r>
            <a:r>
              <a:rPr lang="ru-RU" dirty="0" smtClean="0"/>
              <a:t>»)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Проверка </a:t>
            </a:r>
            <a:r>
              <a:rPr lang="ru-RU" dirty="0"/>
              <a:t>реестров счетов перед отправкой в ТФОМС (СМО) на ошибки;</a:t>
            </a:r>
          </a:p>
          <a:p>
            <a:endParaRPr lang="ru-RU" dirty="0" smtClean="0"/>
          </a:p>
          <a:p>
            <a:r>
              <a:rPr lang="ru-RU" dirty="0" smtClean="0"/>
              <a:t>Выгрузка </a:t>
            </a:r>
            <a:r>
              <a:rPr lang="ru-RU" dirty="0"/>
              <a:t>различной информации формате </a:t>
            </a:r>
            <a:r>
              <a:rPr lang="en-US" dirty="0"/>
              <a:t>xml</a:t>
            </a:r>
            <a:r>
              <a:rPr lang="ru-RU" dirty="0"/>
              <a:t>, в соответствии с действующим 79 </a:t>
            </a:r>
            <a:r>
              <a:rPr lang="ru-RU" dirty="0" smtClean="0"/>
              <a:t>Приказом</a:t>
            </a:r>
          </a:p>
          <a:p>
            <a:endParaRPr lang="ru-RU" dirty="0" smtClean="0"/>
          </a:p>
          <a:p>
            <a:r>
              <a:rPr lang="ru-RU" dirty="0" smtClean="0"/>
              <a:t>Получение </a:t>
            </a:r>
            <a:r>
              <a:rPr lang="ru-RU" dirty="0"/>
              <a:t>различных </a:t>
            </a:r>
            <a:r>
              <a:rPr lang="ru-RU" dirty="0" smtClean="0"/>
              <a:t>отчетов (с выгрузкой в </a:t>
            </a:r>
            <a:r>
              <a:rPr lang="en-US" dirty="0" smtClean="0"/>
              <a:t>Excel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функции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23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Окно программы с отображением счетов за оказанные услуги</a:t>
            </a:r>
            <a:endParaRPr lang="ru-RU" dirty="0"/>
          </a:p>
        </p:txBody>
      </p:sp>
      <p:pic>
        <p:nvPicPr>
          <p:cNvPr id="7" name="Picture 2" descr="C:\Users\saurona\OneDrive\Работа\ОМС\Scrrenshots\2018-07-06_1613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64904"/>
            <a:ext cx="871654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1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saurona\OneDrive\Работа\ОМС\Scrrenshots\2018-07-06_161416_c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872574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3209307" y="338328"/>
            <a:ext cx="5688632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Анализ информации по случаям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3951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saurona\OneDrive\Работа\ОМС\Scrrenshots\2018-07-06_161644_c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78650"/>
            <a:ext cx="800893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3209307" y="338328"/>
            <a:ext cx="5688632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Статистические данные счета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3458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209307" y="338328"/>
            <a:ext cx="5688632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Ошибочные сведения в счете</a:t>
            </a:r>
            <a:endParaRPr lang="ru-RU" sz="3200" dirty="0"/>
          </a:p>
        </p:txBody>
      </p:sp>
      <p:pic>
        <p:nvPicPr>
          <p:cNvPr id="1027" name="Picture 3" descr="C:\Users\saurona\OneDrive\Работа\ОМС\Scrrenshots\2018-07-07_173053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8008937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80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Технические требования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853134"/>
            <a:ext cx="3822192" cy="639762"/>
          </a:xfrm>
        </p:spPr>
        <p:txBody>
          <a:bodyPr/>
          <a:lstStyle/>
          <a:p>
            <a:r>
              <a:rPr lang="ru-RU" dirty="0" smtClean="0"/>
              <a:t>Сервер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2492896"/>
            <a:ext cx="4320480" cy="396044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Компьютер и процессор: 32-разрядный (x86) процессор с тактовой частотой 4 ГГц или </a:t>
            </a:r>
            <a:r>
              <a:rPr lang="ru-RU" dirty="0" smtClean="0"/>
              <a:t>выше;</a:t>
            </a:r>
          </a:p>
          <a:p>
            <a:pPr lvl="0"/>
            <a:r>
              <a:rPr lang="ru-RU" dirty="0" smtClean="0"/>
              <a:t>Память</a:t>
            </a:r>
            <a:r>
              <a:rPr lang="ru-RU" dirty="0"/>
              <a:t>: </a:t>
            </a:r>
            <a:r>
              <a:rPr lang="ru-RU" dirty="0" smtClean="0"/>
              <a:t>от 4 </a:t>
            </a:r>
            <a:r>
              <a:rPr lang="ru-RU" dirty="0"/>
              <a:t>ГБ </a:t>
            </a:r>
            <a:r>
              <a:rPr lang="ru-RU" dirty="0" smtClean="0"/>
              <a:t>ОЗУ;</a:t>
            </a:r>
            <a:endParaRPr lang="ru-RU" dirty="0"/>
          </a:p>
          <a:p>
            <a:pPr lvl="0"/>
            <a:r>
              <a:rPr lang="ru-RU" dirty="0"/>
              <a:t>Жесткий диск: от 10,0 ГБ свободного места на жестком </a:t>
            </a:r>
            <a:r>
              <a:rPr lang="ru-RU" dirty="0" smtClean="0"/>
              <a:t>диске;</a:t>
            </a:r>
            <a:endParaRPr lang="ru-RU" dirty="0"/>
          </a:p>
          <a:p>
            <a:pPr lvl="0"/>
            <a:r>
              <a:rPr lang="ru-RU" dirty="0"/>
              <a:t>Операционная система: минимум </a:t>
            </a:r>
            <a:r>
              <a:rPr lang="en-US" dirty="0"/>
              <a:t>Windows</a:t>
            </a:r>
            <a:r>
              <a:rPr lang="ru-RU" dirty="0"/>
              <a:t> 7, желательно </a:t>
            </a:r>
            <a:r>
              <a:rPr lang="en-US" dirty="0"/>
              <a:t>Windows Server</a:t>
            </a:r>
            <a:r>
              <a:rPr lang="ru-RU" dirty="0"/>
              <a:t> 2008 или более поздние версии.</a:t>
            </a:r>
          </a:p>
          <a:p>
            <a:r>
              <a:rPr lang="en-US" dirty="0"/>
              <a:t>MS SQL Server R2 </a:t>
            </a:r>
            <a:r>
              <a:rPr lang="ru-RU" dirty="0"/>
              <a:t>не ниже</a:t>
            </a:r>
            <a:r>
              <a:rPr lang="en-US" dirty="0"/>
              <a:t> 2008.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844824"/>
            <a:ext cx="3822192" cy="639762"/>
          </a:xfrm>
        </p:spPr>
        <p:txBody>
          <a:bodyPr/>
          <a:lstStyle/>
          <a:p>
            <a:r>
              <a:rPr lang="ru-RU" dirty="0" smtClean="0"/>
              <a:t>Клиентское рабочее место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88024" y="2492896"/>
            <a:ext cx="4176464" cy="388843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Компьютер и процессор: 32-разрядный (x86) процессор с тактовой частотой 1 ГГц или </a:t>
            </a:r>
            <a:r>
              <a:rPr lang="ru-RU" dirty="0" smtClean="0"/>
              <a:t>выше; </a:t>
            </a:r>
          </a:p>
          <a:p>
            <a:pPr lvl="0"/>
            <a:r>
              <a:rPr lang="ru-RU" dirty="0" smtClean="0"/>
              <a:t>Память</a:t>
            </a:r>
            <a:r>
              <a:rPr lang="ru-RU" dirty="0"/>
              <a:t>: </a:t>
            </a:r>
            <a:r>
              <a:rPr lang="ru-RU" dirty="0" smtClean="0"/>
              <a:t>от 1 </a:t>
            </a:r>
            <a:r>
              <a:rPr lang="ru-RU" dirty="0"/>
              <a:t>ГБ ОЗУ.</a:t>
            </a:r>
          </a:p>
          <a:p>
            <a:pPr lvl="0"/>
            <a:r>
              <a:rPr lang="ru-RU" dirty="0"/>
              <a:t>Жесткий диск: от 500 МБ свободного места на жестком </a:t>
            </a:r>
            <a:r>
              <a:rPr lang="ru-RU" dirty="0" smtClean="0"/>
              <a:t>диске;</a:t>
            </a:r>
            <a:endParaRPr lang="ru-RU" dirty="0"/>
          </a:p>
          <a:p>
            <a:pPr lvl="0"/>
            <a:r>
              <a:rPr lang="ru-RU" dirty="0"/>
              <a:t>Операционная система: минимум </a:t>
            </a:r>
            <a:r>
              <a:rPr lang="en-US" dirty="0"/>
              <a:t>Windows XP</a:t>
            </a:r>
            <a:r>
              <a:rPr lang="ru-RU" dirty="0"/>
              <a:t> (</a:t>
            </a:r>
            <a:r>
              <a:rPr lang="en-US" dirty="0"/>
              <a:t>SP</a:t>
            </a:r>
            <a:r>
              <a:rPr lang="ru-RU" dirty="0"/>
              <a:t>3).</a:t>
            </a:r>
          </a:p>
          <a:p>
            <a:pPr lvl="0"/>
            <a:r>
              <a:rPr lang="en-US" dirty="0"/>
              <a:t>Microsoft .NET Framework 4.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78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785</TotalTime>
  <Words>398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ОМС – медицинская организация</vt:lpstr>
      <vt:lpstr>Нормативно- правовые акты</vt:lpstr>
      <vt:lpstr>Основные функции ИС ОМС-МО</vt:lpstr>
      <vt:lpstr>Дополнительные функции</vt:lpstr>
      <vt:lpstr>Окно программы с отображением счетов за оказанные услуги</vt:lpstr>
      <vt:lpstr>Презентация PowerPoint</vt:lpstr>
      <vt:lpstr>Презентация PowerPoint</vt:lpstr>
      <vt:lpstr>Презентация PowerPoint</vt:lpstr>
      <vt:lpstr>Технические требования</vt:lpstr>
      <vt:lpstr>Способ распространения ИС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ОМС – медицинская организация</dc:title>
  <dc:creator>Екатерина</dc:creator>
  <cp:lastModifiedBy>Екатерина</cp:lastModifiedBy>
  <cp:revision>28</cp:revision>
  <dcterms:created xsi:type="dcterms:W3CDTF">2018-06-26T23:38:39Z</dcterms:created>
  <dcterms:modified xsi:type="dcterms:W3CDTF">2018-07-21T03:15:11Z</dcterms:modified>
</cp:coreProperties>
</file>